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Swetha Vijaya Raju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5-03T02:16:41.737">
    <p:pos x="196" y="725"/>
    <p:text>Yelp API</p:tex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76735722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76735722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76735722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76735722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276735722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276735722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69faf7794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69faf7794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69faf7794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69faf7794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69faf7794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69faf7794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69faf7794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69faf7794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69faf779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69faf779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mdpi.com/2220-9964/7/9/376/ht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mdpi.com/2220-9964/7/9/376/htm" TargetMode="External"/><Relationship Id="rId4" Type="http://schemas.openxmlformats.org/officeDocument/2006/relationships/hyperlink" Target="https://drive.google.com/file/d/1HUu2vdjrIZu1ewHCU8xPxUIRQkdqwUbw/view?usp=sharing" TargetMode="External"/><Relationship Id="rId5" Type="http://schemas.openxmlformats.org/officeDocument/2006/relationships/hyperlink" Target="https://www.sciencedirect.com/science/article/pii/S2405844021004278#:~:text=NLP%20can%20facilitate%20urban%20design,14)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1442725"/>
            <a:ext cx="9144000" cy="80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en" sz="4000"/>
              <a:t>Urban Culture Through Taste</a:t>
            </a:r>
            <a:endParaRPr sz="4000"/>
          </a:p>
        </p:txBody>
      </p:sp>
      <p:sp>
        <p:nvSpPr>
          <p:cNvPr id="55" name="Google Shape;55;p13"/>
          <p:cNvSpPr txBox="1"/>
          <p:nvPr>
            <p:ph idx="4294967295" type="body"/>
          </p:nvPr>
        </p:nvSpPr>
        <p:spPr>
          <a:xfrm>
            <a:off x="0" y="2289125"/>
            <a:ext cx="91440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12529"/>
                </a:solidFill>
                <a:highlight>
                  <a:srgbClr val="FFFFFF"/>
                </a:highlight>
              </a:rPr>
              <a:t>Aniketh Satyanarayana, Sejoon Park, Shilpi Kumari, Swetha Vijaya Raju, Yong Zhao 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7885800" cy="32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212529"/>
                </a:solidFill>
                <a:highlight>
                  <a:srgbClr val="FFFFFF"/>
                </a:highlight>
              </a:rPr>
              <a:t>The project aims to identify the urban culture of different neighborhoods through the food preferences of people.</a:t>
            </a:r>
            <a:endParaRPr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5537" y="2449175"/>
            <a:ext cx="1998125" cy="19981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646200" y="4447300"/>
            <a:ext cx="1216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Image by iStock</a:t>
            </a:r>
            <a:endParaRPr i="1" sz="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/>
              <a:t>Topic Inspiration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rgbClr val="222222"/>
                </a:solidFill>
              </a:rPr>
              <a:t>Inspired from the paper </a:t>
            </a:r>
            <a:r>
              <a:rPr lang="en" sz="1200" u="sng">
                <a:solidFill>
                  <a:schemeClr val="hlink"/>
                </a:solidFill>
                <a:highlight>
                  <a:schemeClr val="lt1"/>
                </a:highlight>
                <a:hlinkClick r:id="rId3"/>
              </a:rPr>
              <a:t>The Geography of Taste</a:t>
            </a:r>
            <a:r>
              <a:rPr lang="en" sz="1200"/>
              <a:t>.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Department of Architecture and Landscape Architecture, Pennsylvania State University, University Park, PA 16801, USA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Department of Architectural Engineering, Pennsylvania State University, University Park, PA 16801, USA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Department of Geography, Pennsylvania State University, University Park, PA 16801, USA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4303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200">
                <a:solidFill>
                  <a:srgbClr val="212529"/>
                </a:solidFill>
                <a:highlight>
                  <a:srgbClr val="FFFFFF"/>
                </a:highlight>
              </a:rPr>
              <a:t>Food choice, drink choice, and restaurant ambience can be good indicators of socioeconomic status of the ambient population in different neighborhoods.</a:t>
            </a:r>
            <a:endParaRPr sz="1200"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200">
                <a:solidFill>
                  <a:srgbClr val="212529"/>
                </a:solidFill>
                <a:highlight>
                  <a:srgbClr val="FFFFFF"/>
                </a:highlight>
              </a:rPr>
              <a:t>The project aims to identify the urban culture of different neighborhoods through the food preferences of people.</a:t>
            </a:r>
            <a:endParaRPr sz="1200"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200">
                <a:solidFill>
                  <a:srgbClr val="212529"/>
                </a:solidFill>
                <a:highlight>
                  <a:srgbClr val="FFFFFF"/>
                </a:highlight>
              </a:rPr>
              <a:t>The end result of this project would help urban designers to understand the social dynamics of contemporary cities and design more user-friendly and inclusive cities.</a:t>
            </a:r>
            <a:endParaRPr sz="1200">
              <a:solidFill>
                <a:srgbClr val="212529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200">
                <a:solidFill>
                  <a:srgbClr val="212529"/>
                </a:solidFill>
                <a:highlight>
                  <a:srgbClr val="FFFFFF"/>
                </a:highlight>
              </a:rPr>
              <a:t>This could also act as a food recommendation system by identifying different cuisines of the same concept / taste.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8550" y="1328725"/>
            <a:ext cx="3817201" cy="237643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6986750" y="3447175"/>
            <a:ext cx="154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Image by Freely Magazine</a:t>
            </a:r>
            <a:endParaRPr i="1"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is Culture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675" y="1152475"/>
            <a:ext cx="1042699" cy="1561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6000" y="1152475"/>
            <a:ext cx="1249188" cy="156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2925" y="1138788"/>
            <a:ext cx="1249200" cy="156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45775" y="1138788"/>
            <a:ext cx="1432574" cy="15614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2973363" y="1152475"/>
            <a:ext cx="1645200" cy="8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19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840"/>
              <a:buChar char="●"/>
            </a:pPr>
            <a:r>
              <a:rPr lang="en" sz="839">
                <a:solidFill>
                  <a:srgbClr val="222222"/>
                </a:solidFill>
                <a:highlight>
                  <a:srgbClr val="FFFFFF"/>
                </a:highlight>
              </a:rPr>
              <a:t>Korean cuisine, </a:t>
            </a:r>
            <a:r>
              <a:rPr lang="en" sz="839">
                <a:solidFill>
                  <a:srgbClr val="222222"/>
                </a:solidFill>
                <a:highlight>
                  <a:srgbClr val="FFFFFF"/>
                </a:highlight>
              </a:rPr>
              <a:t>Hotteok (left)</a:t>
            </a:r>
            <a:endParaRPr sz="839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2819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840"/>
              <a:buChar char="●"/>
            </a:pPr>
            <a:r>
              <a:rPr lang="en" sz="839">
                <a:solidFill>
                  <a:srgbClr val="222222"/>
                </a:solidFill>
                <a:highlight>
                  <a:srgbClr val="FFFFFF"/>
                </a:highlight>
              </a:rPr>
              <a:t>Tamil cuisine, Obbattu (right)</a:t>
            </a:r>
            <a:endParaRPr sz="839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7378350" y="1152475"/>
            <a:ext cx="15000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800"/>
              <a:buChar char="●"/>
            </a:pP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Ethiopian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 cuisine, Injera (left)</a:t>
            </a:r>
            <a:endParaRPr sz="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279400" lvl="0" marL="4572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800"/>
              <a:buChar char="●"/>
            </a:pP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South Indian cuisine, Dosai (right)</a:t>
            </a:r>
            <a:endParaRPr sz="8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3256500"/>
            <a:ext cx="6560400" cy="10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000"/>
              <a:buChar char="●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Interestingly, Korean and Tamilians have cultural and language similarities too.</a:t>
            </a:r>
            <a:endParaRPr sz="10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000"/>
              <a:buChar char="●"/>
            </a:pPr>
            <a:r>
              <a:rPr lang="en" sz="1000">
                <a:solidFill>
                  <a:srgbClr val="222222"/>
                </a:solidFill>
                <a:highlight>
                  <a:schemeClr val="lt1"/>
                </a:highlight>
              </a:rPr>
              <a:t>Eg. Anni &amp; unnie, vettukili &amp; mettugi, pull &amp; pul.</a:t>
            </a:r>
            <a:endParaRPr sz="1000"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000"/>
              <a:buChar char="●"/>
            </a:pPr>
            <a:r>
              <a:rPr lang="en" sz="1000">
                <a:solidFill>
                  <a:srgbClr val="222222"/>
                </a:solidFill>
                <a:highlight>
                  <a:schemeClr val="lt1"/>
                </a:highlight>
              </a:rPr>
              <a:t>So, definitely taste of food is an excellent indicator of the urban culture of communities.</a:t>
            </a:r>
            <a:endParaRPr sz="10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r>
              <a:rPr lang="en"/>
              <a:t> Idea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8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Yelp 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user reviews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4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distinguish different neighborhoods in terms of their food purchases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4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identify resultant boundaries in 10 United States metropolitan areas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8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Natural Language Processing (NLP) techniques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4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to select a set of potential features pertaining to food, drink and ambience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8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I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dentify neighborhoods where similar taste is practiced.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18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I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dentify neighborhoods with significant differences based on demographic factors.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●"/>
            </a:pPr>
            <a:r>
              <a:rPr lang="en" sz="1200">
                <a:solidFill>
                  <a:srgbClr val="222222"/>
                </a:solidFill>
              </a:rPr>
              <a:t>Scrape data from food reviews</a:t>
            </a:r>
            <a:endParaRPr sz="1200">
              <a:solidFill>
                <a:srgbClr val="22222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●"/>
            </a:pPr>
            <a:r>
              <a:rPr lang="en" sz="1200">
                <a:solidFill>
                  <a:srgbClr val="222222"/>
                </a:solidFill>
              </a:rPr>
              <a:t>Convert them to a dataframe.</a:t>
            </a:r>
            <a:endParaRPr sz="1200">
              <a:solidFill>
                <a:srgbClr val="22222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●"/>
            </a:pPr>
            <a:r>
              <a:rPr lang="en" sz="1200">
                <a:solidFill>
                  <a:srgbClr val="222222"/>
                </a:solidFill>
              </a:rPr>
              <a:t>Feature Generation</a:t>
            </a:r>
            <a:r>
              <a:rPr lang="en" sz="1200">
                <a:solidFill>
                  <a:srgbClr val="222222"/>
                </a:solidFill>
              </a:rPr>
              <a:t> - </a:t>
            </a:r>
            <a:r>
              <a:rPr lang="en" sz="1200">
                <a:solidFill>
                  <a:srgbClr val="222222"/>
                </a:solidFill>
              </a:rPr>
              <a:t>Analyse the reviews and introduce columns - binary / ordinal / categorical</a:t>
            </a:r>
            <a:endParaRPr sz="1200">
              <a:solidFill>
                <a:srgbClr val="222222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</a:rPr>
              <a:t>Entity names extraction - eg. Ramen, pizza</a:t>
            </a:r>
            <a:endParaRPr sz="1200">
              <a:solidFill>
                <a:srgbClr val="222222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</a:rPr>
              <a:t>Taste preference - spicy, bland, cold</a:t>
            </a:r>
            <a:endParaRPr sz="1200">
              <a:solidFill>
                <a:srgbClr val="222222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</a:rPr>
              <a:t>Sentiment analysis</a:t>
            </a:r>
            <a:endParaRPr sz="1200">
              <a:solidFill>
                <a:srgbClr val="22222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●"/>
            </a:pPr>
            <a:r>
              <a:rPr lang="en" sz="1200">
                <a:solidFill>
                  <a:srgbClr val="222222"/>
                </a:solidFill>
              </a:rPr>
              <a:t>Put locations into categories using ML. (Clustering)</a:t>
            </a:r>
            <a:endParaRPr sz="1200">
              <a:solidFill>
                <a:srgbClr val="22222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●"/>
            </a:pPr>
            <a:r>
              <a:rPr lang="en" sz="1200">
                <a:solidFill>
                  <a:srgbClr val="222222"/>
                </a:solidFill>
              </a:rPr>
              <a:t>Make geoplots showing categories based on demographic factors and tastes.</a:t>
            </a:r>
            <a:endParaRPr sz="120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Scrape Yelp / Doordash restaurant review data.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●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Columns could include,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Restaurant name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Location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Food price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Demography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Date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Rating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○"/>
            </a:pP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</a:rPr>
              <a:t>Customer review - contains features of the food like,</a:t>
            </a:r>
            <a:endParaRPr sz="1200"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■"/>
            </a:pP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</a:rPr>
              <a:t>Taste - spicy, juicy</a:t>
            </a:r>
            <a:endParaRPr sz="1200"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Char char="■"/>
            </a:pP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</a:rPr>
              <a:t>Quantity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en" sz="2300">
                <a:solidFill>
                  <a:srgbClr val="505050"/>
                </a:solidFill>
                <a:latin typeface="Georgia"/>
                <a:ea typeface="Georgia"/>
                <a:cs typeface="Georgia"/>
                <a:sym typeface="Georgia"/>
              </a:rPr>
              <a:t>References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The Geography of Taste: Using Yelp to Study Urban Culture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Emotional Landmarks in Cities. The Emotional Life of Cities as Expressed on Social Networks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Natural language processing for urban research</a:t>
            </a:r>
            <a:r>
              <a:rPr lang="en" sz="1100">
                <a:solidFill>
                  <a:schemeClr val="dk1"/>
                </a:solidFill>
              </a:rPr>
              <a:t>		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